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68" r:id="rId7"/>
    <p:sldId id="274" r:id="rId8"/>
    <p:sldId id="267" r:id="rId9"/>
    <p:sldId id="269" r:id="rId10"/>
    <p:sldId id="270" r:id="rId11"/>
    <p:sldId id="275" r:id="rId12"/>
    <p:sldId id="276" r:id="rId13"/>
    <p:sldId id="271" r:id="rId14"/>
    <p:sldId id="277" r:id="rId15"/>
    <p:sldId id="264" r:id="rId16"/>
    <p:sldId id="265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80" autoAdjust="0"/>
  </p:normalViewPr>
  <p:slideViewPr>
    <p:cSldViewPr>
      <p:cViewPr>
        <p:scale>
          <a:sx n="55" d="100"/>
          <a:sy n="55" d="100"/>
        </p:scale>
        <p:origin x="-374" y="-5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43980-A141-44D4-B7FD-A48FDFBD0B7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09434-1735-4309-A27D-33A00329AC7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1" dirty="0">
              <a:latin typeface="Times New Roman" pitchFamily="18" charset="0"/>
              <a:cs typeface="Times New Roman" pitchFamily="18" charset="0"/>
            </a:rPr>
            <a:t>«Метапәндік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kk-KZ" b="1" dirty="0" smtClean="0">
              <a:latin typeface="Times New Roman" pitchFamily="18" charset="0"/>
              <a:cs typeface="Times New Roman" pitchFamily="18" charset="0"/>
            </a:rPr>
            <a:t>ұрғыда оқыту</a:t>
          </a:r>
          <a:r>
            <a:rPr lang="kk-KZ" b="1" dirty="0">
              <a:latin typeface="Times New Roman" pitchFamily="18" charset="0"/>
              <a:cs typeface="Times New Roman" pitchFamily="18" charset="0"/>
            </a:rPr>
            <a:t>» дегеніміз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FD66E3-9469-4EAE-A5EC-4C5593731047}" type="parTrans" cxnId="{B004FBF5-0D80-4DC5-8AB3-123A5F56ACB5}">
      <dgm:prSet/>
      <dgm:spPr/>
      <dgm:t>
        <a:bodyPr/>
        <a:lstStyle/>
        <a:p>
          <a:endParaRPr lang="ru-RU"/>
        </a:p>
      </dgm:t>
    </dgm:pt>
    <dgm:pt modelId="{AFADDEFC-AC99-4D22-A149-76A20082E626}" type="sibTrans" cxnId="{B004FBF5-0D80-4DC5-8AB3-123A5F56ACB5}">
      <dgm:prSet/>
      <dgm:spPr/>
      <dgm:t>
        <a:bodyPr/>
        <a:lstStyle/>
        <a:p>
          <a:endParaRPr lang="ru-RU"/>
        </a:p>
      </dgm:t>
    </dgm:pt>
    <dgm:pt modelId="{4D4D06B1-3579-4003-A8DB-BCD8917CCF3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kk-KZ" sz="1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000" b="0" i="0" dirty="0">
              <a:latin typeface="Times New Roman" pitchFamily="18" charset="0"/>
              <a:cs typeface="Times New Roman" pitchFamily="18" charset="0"/>
            </a:rPr>
            <a:t>оқушының пәндер аясында әмбебап оқу әрекеттері арқылы қалыптасқан метапәндік нәтижелерді өз тәжірибесінде бекіту үдерісі</a:t>
          </a:r>
          <a:endParaRPr lang="ru-RU" sz="2000" b="0" i="0" dirty="0">
            <a:latin typeface="Times New Roman" pitchFamily="18" charset="0"/>
            <a:cs typeface="Times New Roman" pitchFamily="18" charset="0"/>
          </a:endParaRPr>
        </a:p>
      </dgm:t>
    </dgm:pt>
    <dgm:pt modelId="{AAD3686D-19E2-43CB-AD9F-EA4313F4C5F3}" type="parTrans" cxnId="{D9DB9E0B-ECDD-46A0-A15A-54BCA918E3E8}">
      <dgm:prSet/>
      <dgm:spPr/>
      <dgm:t>
        <a:bodyPr/>
        <a:lstStyle/>
        <a:p>
          <a:endParaRPr lang="ru-RU"/>
        </a:p>
      </dgm:t>
    </dgm:pt>
    <dgm:pt modelId="{B21B6364-BB3C-4896-AFE9-A3FD06CF8210}" type="sibTrans" cxnId="{D9DB9E0B-ECDD-46A0-A15A-54BCA918E3E8}">
      <dgm:prSet/>
      <dgm:spPr/>
      <dgm:t>
        <a:bodyPr/>
        <a:lstStyle/>
        <a:p>
          <a:endParaRPr lang="ru-RU"/>
        </a:p>
      </dgm:t>
    </dgm:pt>
    <dgm:pt modelId="{66867F5C-799A-44A8-BB37-438A9869E7CF}" type="pres">
      <dgm:prSet presAssocID="{5CF43980-A141-44D4-B7FD-A48FDFBD0B7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8E0272-5ED8-470E-872F-19D2F8C7CAF5}" type="pres">
      <dgm:prSet presAssocID="{C8409434-1735-4309-A27D-33A00329AC70}" presName="linNode" presStyleCnt="0"/>
      <dgm:spPr/>
    </dgm:pt>
    <dgm:pt modelId="{19058EBF-463F-494F-B0FC-CCF883965FEE}" type="pres">
      <dgm:prSet presAssocID="{C8409434-1735-4309-A27D-33A00329AC7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0B8F3-CC0E-4166-9E97-E2EA91B794B5}" type="pres">
      <dgm:prSet presAssocID="{C8409434-1735-4309-A27D-33A00329AC7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B4DA3-C511-47BA-B78C-C983C82E881F}" type="presOf" srcId="{C8409434-1735-4309-A27D-33A00329AC70}" destId="{19058EBF-463F-494F-B0FC-CCF883965FEE}" srcOrd="0" destOrd="0" presId="urn:microsoft.com/office/officeart/2005/8/layout/vList6"/>
    <dgm:cxn modelId="{FD09A9B6-DE05-4D7A-81E5-195F9C91458A}" type="presOf" srcId="{4D4D06B1-3579-4003-A8DB-BCD8917CCF3D}" destId="{2140B8F3-CC0E-4166-9E97-E2EA91B794B5}" srcOrd="0" destOrd="0" presId="urn:microsoft.com/office/officeart/2005/8/layout/vList6"/>
    <dgm:cxn modelId="{D9DB9E0B-ECDD-46A0-A15A-54BCA918E3E8}" srcId="{C8409434-1735-4309-A27D-33A00329AC70}" destId="{4D4D06B1-3579-4003-A8DB-BCD8917CCF3D}" srcOrd="0" destOrd="0" parTransId="{AAD3686D-19E2-43CB-AD9F-EA4313F4C5F3}" sibTransId="{B21B6364-BB3C-4896-AFE9-A3FD06CF8210}"/>
    <dgm:cxn modelId="{B004FBF5-0D80-4DC5-8AB3-123A5F56ACB5}" srcId="{5CF43980-A141-44D4-B7FD-A48FDFBD0B75}" destId="{C8409434-1735-4309-A27D-33A00329AC70}" srcOrd="0" destOrd="0" parTransId="{98FD66E3-9469-4EAE-A5EC-4C5593731047}" sibTransId="{AFADDEFC-AC99-4D22-A149-76A20082E626}"/>
    <dgm:cxn modelId="{106D889E-9E43-46F5-8E25-08AAF4F3D00D}" type="presOf" srcId="{5CF43980-A141-44D4-B7FD-A48FDFBD0B75}" destId="{66867F5C-799A-44A8-BB37-438A9869E7CF}" srcOrd="0" destOrd="0" presId="urn:microsoft.com/office/officeart/2005/8/layout/vList6"/>
    <dgm:cxn modelId="{F0ED0895-AFF1-440D-90F9-C87D7E87F787}" type="presParOf" srcId="{66867F5C-799A-44A8-BB37-438A9869E7CF}" destId="{2D8E0272-5ED8-470E-872F-19D2F8C7CAF5}" srcOrd="0" destOrd="0" presId="urn:microsoft.com/office/officeart/2005/8/layout/vList6"/>
    <dgm:cxn modelId="{95F50D73-A098-45C8-A9B6-BD7B17F914EC}" type="presParOf" srcId="{2D8E0272-5ED8-470E-872F-19D2F8C7CAF5}" destId="{19058EBF-463F-494F-B0FC-CCF883965FEE}" srcOrd="0" destOrd="0" presId="urn:microsoft.com/office/officeart/2005/8/layout/vList6"/>
    <dgm:cxn modelId="{702A5223-5971-43F1-A705-55E17CE31CBB}" type="presParOf" srcId="{2D8E0272-5ED8-470E-872F-19D2F8C7CAF5}" destId="{2140B8F3-CC0E-4166-9E97-E2EA91B794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43980-A141-44D4-B7FD-A48FDFBD0B7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09434-1735-4309-A27D-33A00329AC7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1" dirty="0">
              <a:latin typeface="Times New Roman" pitchFamily="18" charset="0"/>
              <a:cs typeface="Times New Roman" pitchFamily="18" charset="0"/>
            </a:rPr>
            <a:t>«</a:t>
          </a:r>
          <a:r>
            <a:rPr lang="kk-KZ" b="1" dirty="0" smtClean="0">
              <a:latin typeface="Times New Roman" pitchFamily="18" charset="0"/>
              <a:cs typeface="Times New Roman" pitchFamily="18" charset="0"/>
            </a:rPr>
            <a:t>Метапән» </a:t>
          </a:r>
          <a:r>
            <a:rPr lang="kk-KZ" b="1" dirty="0">
              <a:latin typeface="Times New Roman" pitchFamily="18" charset="0"/>
              <a:cs typeface="Times New Roman" pitchFamily="18" charset="0"/>
            </a:rPr>
            <a:t>дегеніміз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FD66E3-9469-4EAE-A5EC-4C5593731047}" type="parTrans" cxnId="{B004FBF5-0D80-4DC5-8AB3-123A5F56ACB5}">
      <dgm:prSet/>
      <dgm:spPr/>
      <dgm:t>
        <a:bodyPr/>
        <a:lstStyle/>
        <a:p>
          <a:endParaRPr lang="ru-RU"/>
        </a:p>
      </dgm:t>
    </dgm:pt>
    <dgm:pt modelId="{AFADDEFC-AC99-4D22-A149-76A20082E626}" type="sibTrans" cxnId="{B004FBF5-0D80-4DC5-8AB3-123A5F56ACB5}">
      <dgm:prSet/>
      <dgm:spPr/>
      <dgm:t>
        <a:bodyPr/>
        <a:lstStyle/>
        <a:p>
          <a:endParaRPr lang="ru-RU"/>
        </a:p>
      </dgm:t>
    </dgm:pt>
    <dgm:pt modelId="{4D4D06B1-3579-4003-A8DB-BCD8917CCF3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kk-KZ" sz="20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000" b="0" i="0" dirty="0" smtClean="0">
              <a:latin typeface="Times New Roman" pitchFamily="18" charset="0"/>
              <a:cs typeface="Times New Roman" pitchFamily="18" charset="0"/>
            </a:rPr>
            <a:t>теориялық ойлау және әмбебап оқу әрекеттерін қалыптастыру тәсілі, дүниенің біртұтас бейнесін санада қалыптастыру құралы</a:t>
          </a:r>
          <a:endParaRPr lang="ru-RU" sz="2000" b="0" i="0" dirty="0">
            <a:latin typeface="Times New Roman" pitchFamily="18" charset="0"/>
            <a:cs typeface="Times New Roman" pitchFamily="18" charset="0"/>
          </a:endParaRPr>
        </a:p>
      </dgm:t>
    </dgm:pt>
    <dgm:pt modelId="{AAD3686D-19E2-43CB-AD9F-EA4313F4C5F3}" type="parTrans" cxnId="{D9DB9E0B-ECDD-46A0-A15A-54BCA918E3E8}">
      <dgm:prSet/>
      <dgm:spPr/>
      <dgm:t>
        <a:bodyPr/>
        <a:lstStyle/>
        <a:p>
          <a:endParaRPr lang="ru-RU"/>
        </a:p>
      </dgm:t>
    </dgm:pt>
    <dgm:pt modelId="{B21B6364-BB3C-4896-AFE9-A3FD06CF8210}" type="sibTrans" cxnId="{D9DB9E0B-ECDD-46A0-A15A-54BCA918E3E8}">
      <dgm:prSet/>
      <dgm:spPr/>
      <dgm:t>
        <a:bodyPr/>
        <a:lstStyle/>
        <a:p>
          <a:endParaRPr lang="ru-RU"/>
        </a:p>
      </dgm:t>
    </dgm:pt>
    <dgm:pt modelId="{66867F5C-799A-44A8-BB37-438A9869E7CF}" type="pres">
      <dgm:prSet presAssocID="{5CF43980-A141-44D4-B7FD-A48FDFBD0B7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8E0272-5ED8-470E-872F-19D2F8C7CAF5}" type="pres">
      <dgm:prSet presAssocID="{C8409434-1735-4309-A27D-33A00329AC70}" presName="linNode" presStyleCnt="0"/>
      <dgm:spPr/>
    </dgm:pt>
    <dgm:pt modelId="{19058EBF-463F-494F-B0FC-CCF883965FEE}" type="pres">
      <dgm:prSet presAssocID="{C8409434-1735-4309-A27D-33A00329AC7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0B8F3-CC0E-4166-9E97-E2EA91B794B5}" type="pres">
      <dgm:prSet presAssocID="{C8409434-1735-4309-A27D-33A00329AC7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53FD3-9B71-4409-9D54-D6B0AC8B80F5}" type="presOf" srcId="{C8409434-1735-4309-A27D-33A00329AC70}" destId="{19058EBF-463F-494F-B0FC-CCF883965FEE}" srcOrd="0" destOrd="0" presId="urn:microsoft.com/office/officeart/2005/8/layout/vList6"/>
    <dgm:cxn modelId="{D9DB9E0B-ECDD-46A0-A15A-54BCA918E3E8}" srcId="{C8409434-1735-4309-A27D-33A00329AC70}" destId="{4D4D06B1-3579-4003-A8DB-BCD8917CCF3D}" srcOrd="0" destOrd="0" parTransId="{AAD3686D-19E2-43CB-AD9F-EA4313F4C5F3}" sibTransId="{B21B6364-BB3C-4896-AFE9-A3FD06CF8210}"/>
    <dgm:cxn modelId="{E589685D-4215-4FCF-ACAA-6CF2655F8B16}" type="presOf" srcId="{4D4D06B1-3579-4003-A8DB-BCD8917CCF3D}" destId="{2140B8F3-CC0E-4166-9E97-E2EA91B794B5}" srcOrd="0" destOrd="0" presId="urn:microsoft.com/office/officeart/2005/8/layout/vList6"/>
    <dgm:cxn modelId="{BB2147ED-43FA-4094-A13B-A5B476E95230}" type="presOf" srcId="{5CF43980-A141-44D4-B7FD-A48FDFBD0B75}" destId="{66867F5C-799A-44A8-BB37-438A9869E7CF}" srcOrd="0" destOrd="0" presId="urn:microsoft.com/office/officeart/2005/8/layout/vList6"/>
    <dgm:cxn modelId="{B004FBF5-0D80-4DC5-8AB3-123A5F56ACB5}" srcId="{5CF43980-A141-44D4-B7FD-A48FDFBD0B75}" destId="{C8409434-1735-4309-A27D-33A00329AC70}" srcOrd="0" destOrd="0" parTransId="{98FD66E3-9469-4EAE-A5EC-4C5593731047}" sibTransId="{AFADDEFC-AC99-4D22-A149-76A20082E626}"/>
    <dgm:cxn modelId="{7D49DC14-67D0-44AC-BE20-1AA7C326C4FE}" type="presParOf" srcId="{66867F5C-799A-44A8-BB37-438A9869E7CF}" destId="{2D8E0272-5ED8-470E-872F-19D2F8C7CAF5}" srcOrd="0" destOrd="0" presId="urn:microsoft.com/office/officeart/2005/8/layout/vList6"/>
    <dgm:cxn modelId="{6530482B-5DF5-465B-AF92-90D5E2B0D69F}" type="presParOf" srcId="{2D8E0272-5ED8-470E-872F-19D2F8C7CAF5}" destId="{19058EBF-463F-494F-B0FC-CCF883965FEE}" srcOrd="0" destOrd="0" presId="urn:microsoft.com/office/officeart/2005/8/layout/vList6"/>
    <dgm:cxn modelId="{55FEAD9F-0FC8-44D2-ADFB-6354A8319471}" type="presParOf" srcId="{2D8E0272-5ED8-470E-872F-19D2F8C7CAF5}" destId="{2140B8F3-CC0E-4166-9E97-E2EA91B794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0B8F3-CC0E-4166-9E97-E2EA91B794B5}">
      <dsp:nvSpPr>
        <dsp:cNvPr id="0" name=""/>
        <dsp:cNvSpPr/>
      </dsp:nvSpPr>
      <dsp:spPr>
        <a:xfrm>
          <a:off x="3081942" y="0"/>
          <a:ext cx="4622913" cy="244827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000" b="0" i="0" kern="1200" dirty="0">
              <a:latin typeface="Times New Roman" pitchFamily="18" charset="0"/>
              <a:cs typeface="Times New Roman" pitchFamily="18" charset="0"/>
            </a:rPr>
            <a:t>оқушының пәндер аясында әмбебап оқу әрекеттері арқылы қалыптасқан метапәндік нәтижелерді өз тәжірибесінде бекіту үдерісі</a:t>
          </a:r>
          <a:endParaRPr lang="ru-RU" sz="20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1942" y="306034"/>
        <a:ext cx="3704811" cy="1836204"/>
      </dsp:txXfrm>
    </dsp:sp>
    <dsp:sp modelId="{19058EBF-463F-494F-B0FC-CCF883965FEE}">
      <dsp:nvSpPr>
        <dsp:cNvPr id="0" name=""/>
        <dsp:cNvSpPr/>
      </dsp:nvSpPr>
      <dsp:spPr>
        <a:xfrm>
          <a:off x="0" y="0"/>
          <a:ext cx="3081942" cy="244827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b="1" kern="1200" dirty="0">
              <a:latin typeface="Times New Roman" pitchFamily="18" charset="0"/>
              <a:cs typeface="Times New Roman" pitchFamily="18" charset="0"/>
            </a:rPr>
            <a:t>«Метапәндік </a:t>
          </a:r>
          <a:r>
            <a:rPr lang="ru-RU" sz="3400" b="1" kern="1200" dirty="0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kk-KZ" sz="3400" b="1" kern="1200" dirty="0" smtClean="0">
              <a:latin typeface="Times New Roman" pitchFamily="18" charset="0"/>
              <a:cs typeface="Times New Roman" pitchFamily="18" charset="0"/>
            </a:rPr>
            <a:t>ұрғыда оқыту</a:t>
          </a:r>
          <a:r>
            <a:rPr lang="kk-KZ" sz="3400" b="1" kern="1200" dirty="0">
              <a:latin typeface="Times New Roman" pitchFamily="18" charset="0"/>
              <a:cs typeface="Times New Roman" pitchFamily="18" charset="0"/>
            </a:rPr>
            <a:t>» дегеніміз 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515" y="119515"/>
        <a:ext cx="2842912" cy="2209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0B8F3-CC0E-4166-9E97-E2EA91B794B5}">
      <dsp:nvSpPr>
        <dsp:cNvPr id="0" name=""/>
        <dsp:cNvSpPr/>
      </dsp:nvSpPr>
      <dsp:spPr>
        <a:xfrm>
          <a:off x="3081942" y="0"/>
          <a:ext cx="4622913" cy="244827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000" b="0" i="0" kern="1200" dirty="0" smtClean="0">
              <a:latin typeface="Times New Roman" pitchFamily="18" charset="0"/>
              <a:cs typeface="Times New Roman" pitchFamily="18" charset="0"/>
            </a:rPr>
            <a:t>теориялық ойлау және әмбебап оқу әрекеттерін қалыптастыру тәсілі, дүниенің біртұтас бейнесін санада қалыптастыру құралы</a:t>
          </a:r>
          <a:endParaRPr lang="ru-RU" sz="20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1942" y="306034"/>
        <a:ext cx="3704811" cy="1836204"/>
      </dsp:txXfrm>
    </dsp:sp>
    <dsp:sp modelId="{19058EBF-463F-494F-B0FC-CCF883965FEE}">
      <dsp:nvSpPr>
        <dsp:cNvPr id="0" name=""/>
        <dsp:cNvSpPr/>
      </dsp:nvSpPr>
      <dsp:spPr>
        <a:xfrm>
          <a:off x="0" y="0"/>
          <a:ext cx="3081942" cy="244827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b="1" kern="1200" dirty="0">
              <a:latin typeface="Times New Roman" pitchFamily="18" charset="0"/>
              <a:cs typeface="Times New Roman" pitchFamily="18" charset="0"/>
            </a:rPr>
            <a:t>«</a:t>
          </a:r>
          <a:r>
            <a:rPr lang="kk-KZ" sz="4000" b="1" kern="1200" dirty="0" smtClean="0">
              <a:latin typeface="Times New Roman" pitchFamily="18" charset="0"/>
              <a:cs typeface="Times New Roman" pitchFamily="18" charset="0"/>
            </a:rPr>
            <a:t>Метапән» </a:t>
          </a:r>
          <a:r>
            <a:rPr lang="kk-KZ" sz="4000" b="1" kern="1200" dirty="0">
              <a:latin typeface="Times New Roman" pitchFamily="18" charset="0"/>
              <a:cs typeface="Times New Roman" pitchFamily="18" charset="0"/>
            </a:rPr>
            <a:t>дегеніміз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515" y="119515"/>
        <a:ext cx="2842912" cy="220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30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74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96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06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07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07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1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44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1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43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AFAF-367C-49A6-9D20-4FCC14F7420B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8EFA-C1E3-4AB5-BB0F-21B93E4AF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sercat.com/content/formirovanie-metapredmetnykh-umenii-mladshikh-shkolnikov-v-issledovatelskoi-deyatelnost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ssercat.com/content/pedagogicheskie-osobennosti-podgotovki-budushchikh-uchitelei-biologii-k-rabote-po-formirov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Бастауыш білім берудегі метапәндік тәсілдеме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Дәріс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Метапәндік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тұрғыдан оқыту мәселесінің қалыптасуы мен дамуы</a:t>
            </a:r>
            <a:endParaRPr lang="tr-T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739" y="44371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Аға оқытушы,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Ж.А.Жұмабаева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39" y="360071"/>
            <a:ext cx="2356339" cy="97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5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80728"/>
            <a:ext cx="459971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23" y="1010056"/>
            <a:ext cx="4370609" cy="55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614" y="260648"/>
            <a:ext cx="8796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«Пәнаралық байланыс», «интеграция» ұғымдарының контент-талдауы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8"/>
            <a:ext cx="91567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ойымызша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кестеде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анықтамалар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Сабақтағы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тәсілдеме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сабақтастықты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мазмұн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типтеріне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қабілеттерді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сабақтастықты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болжайды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үрдістің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қарекеттің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аумақтарында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белгілі-бір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қабілетті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игеру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мәнінде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оқытудағы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тәсілдеме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икемді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әмбебап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игереді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білімдері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біліктерін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шешімдерді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бітіруші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түлек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нарығында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бәсекеге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қабілетті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Пәндердің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дербестігі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тұтас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бейнесін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құрудағы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қиындықтарды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туғызады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пәндерді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туындайды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77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8"/>
            <a:ext cx="91567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300" y="177281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еңбектерге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метапән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ұғымдарының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интеграциялау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ұғымдары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байланыстың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факторларын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қорытындылар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8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06841985"/>
              </p:ext>
            </p:extLst>
          </p:nvPr>
        </p:nvGraphicFramePr>
        <p:xfrm>
          <a:off x="899592" y="3717032"/>
          <a:ext cx="77048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7623120"/>
              </p:ext>
            </p:extLst>
          </p:nvPr>
        </p:nvGraphicFramePr>
        <p:xfrm>
          <a:off x="971600" y="620688"/>
          <a:ext cx="77048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31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8"/>
            <a:ext cx="91567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48478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Қорыта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етапәндік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пәндік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нысанын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дамытудың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озық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дидактикалық-әдістемелік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үлгілерін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көрсете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ретте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сабағы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нысандары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перспективаларын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ашуға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6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 сұрақтары: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1. «Интеграциялап оқыту», «пәнаралық байланыс», «метапәндік тұрғыда оқыту» ұғымдарының бір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бірімен байланысын атаңыз.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2. Метапәндік тұрғыда оқыту мәселесін зерттеген ғалымдар және олардың еңбектеріне тоқталыңыз.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3. Метапәндік тұрғыда оқыту мәселесінің қазіргі жайы қандай?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63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Қажетті әдебиеттер:</a:t>
            </a:r>
            <a:endParaRPr lang="tr-TR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kk-KZ" sz="4500" dirty="0">
                <a:latin typeface="Times New Roman" pitchFamily="18" charset="0"/>
                <a:cs typeface="Times New Roman" pitchFamily="18" charset="0"/>
              </a:rPr>
              <a:t>Байназарова Т.Б. Бастауыш сынып оқушыларына пәнаралық кiрiктiру арқылы эстетикалық тәрбие беру ("Бейнелеу өнерi" мен "Дүниетану" материалдары негiзiнде):пед. ғыл. канд. ... автореф.: 13.00.01. - Алматы, 2009. - 29 б.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500" dirty="0">
                <a:latin typeface="Times New Roman" pitchFamily="18" charset="0"/>
                <a:cs typeface="Times New Roman" pitchFamily="18" charset="0"/>
              </a:rPr>
              <a:t>Шолпанқұлова Г.К. Қазақстанның педагогикалық ғылымында пәнаралық байланыстың дамуының тарихи-ғылыми негіздері. - Алматы, 2007. - 289 б.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Жусупова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Ж.А. Интеграция образования, науки и бизнеса как основа инновационного развития экономики. – Алматы: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унииверситеті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2015. – 162 с.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Громыко Ю.В.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Метапредмет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«Проблема». – М.: Институт учебника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Пайдейя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1998. – 382 с.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Хуторской А.В.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подход в обучении: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научнометодическое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пособие. Серия «Новые стандарты». - М.: Издательство «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»; Издательство Института образования человека, 2012. — 73 с.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Половкова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М.В., Громыко Н.В.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подход как ядро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риссийского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образования. </a:t>
            </a:r>
            <a:r>
              <a:rPr lang="ru-RU" sz="45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М., 2009. - С. 5.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Галян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С.В.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подход в обучении школьников: методические рекомендации для педагогов общеобразовательных школ / авт.- сост. С.В.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Галян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– Сургут: РИО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СурГПУ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2014. - 64 с.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338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Дәріс жоспары:</a:t>
            </a:r>
            <a:endParaRPr lang="tr-TR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мәселесінің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тарихына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шолу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мәселесінің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жайы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327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163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Тақырыпқа ену сұрақтары: </a:t>
            </a: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1.Метапәндік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тұрғыдан оқыту мәселесінің қалыптасуы қандай ғалымдардың есімімен байланысты? </a:t>
            </a:r>
          </a:p>
          <a:p>
            <a:pPr marL="0" indent="0" algn="just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	2.Метапәндік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тұрғыдан оқыту мәселесінің қазіргі жайы туралы не білесіздер?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73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8"/>
            <a:ext cx="91567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92696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пәндерін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әдіснамалық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негіздерін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жүйелеудің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бастауы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метапән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ұғымының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басталатыны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түсінігінің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отандық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педагогика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ғылымында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тұрғысынан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қолданыла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бастауына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береміз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терминнің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әдебиеттерінде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қолданылу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аясын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ұғым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екендігіне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жеткіздік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мәселенің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педагогика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зерттеліп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жатқандығын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аңғартса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термин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қалыптаса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қоймағандығын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тілінің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түсіндірме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сөздігіне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енгізілмегенін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63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8"/>
            <a:ext cx="91567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түйінді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ұғымы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тұрғыда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түсінігінің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метапән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мәселесін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қарастырған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отандық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еңбектерге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метапән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ұғымның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түбірі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«мета»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мағынасына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жүгіртуді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санадық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836712"/>
            <a:ext cx="165618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Мета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(грек тілінде)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2051720" y="908720"/>
            <a:ext cx="93610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5676" y="724054"/>
            <a:ext cx="562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Арасында, кейін, арқылы деген абстракциялау, жалпылау, аралық, басқа сапаға көшу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288" y="131238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Бір нәрсенің арқасында тұру,  үстінде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2288" y="167130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Өзі туралы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4" idx="2"/>
          </p:cNvCxnSpPr>
          <p:nvPr/>
        </p:nvCxnSpPr>
        <p:spPr>
          <a:xfrm>
            <a:off x="1223628" y="1628800"/>
            <a:ext cx="0" cy="729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96910" y="2358172"/>
            <a:ext cx="2322862" cy="12148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«Метафизика»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2975" y="2588947"/>
            <a:ext cx="508611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Адамзат  әлемі туралы біртұтас білім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1691680" y="3573016"/>
            <a:ext cx="2160240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02808" y="1070738"/>
            <a:ext cx="1161680" cy="37984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066504" y="4005064"/>
            <a:ext cx="2736304" cy="1512168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Белгілі бір нәрсені байланыстырушы, үстінен қараушы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4288"/>
            <a:ext cx="91567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метапсихология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ұғымы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И.Е.Гарбердің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баяндауы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метапсихология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Д.Гильберттің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метағылым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тұжырымдамасы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В.Ф.Турчиннің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метажүйесіне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Г.В.Суходольскийдің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еңбектерінде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метапсихологияны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психика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метажүйе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қарастырған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З.Фрейд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психологиясын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санадан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8600" y="479106"/>
            <a:ext cx="3124200" cy="12192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әрекетін сыртқы әлем сияқты тануы, өзін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өзі іздеуі, ойлау туралы ойлау, сананың жаңа жағдайы білім туралы ойлау ретінде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542716" y="5517232"/>
            <a:ext cx="3124200" cy="114971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Білім мазмұны, оқыту әдістерін интеграциялаудың психологиялық, дидактикалық аспектілері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07979" y="4606280"/>
            <a:ext cx="3124200" cy="98345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Отандық психологияда: оқыту барысында балалардың таным үдерістерін дамыту, ойлау үдерісін дамыту мәселелері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611560" y="0"/>
            <a:ext cx="7694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Мәселенің ғылымда қарастырылу деңгейі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3720480" y="550097"/>
            <a:ext cx="1367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И.Кант, Аристотель,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Гераклит, Платон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Прямоугольник 16"/>
          <p:cNvSpPr>
            <a:spLocks noChangeArrowheads="1"/>
          </p:cNvSpPr>
          <p:nvPr/>
        </p:nvSpPr>
        <p:spPr bwMode="auto">
          <a:xfrm>
            <a:off x="228600" y="2743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5715394" y="4653959"/>
            <a:ext cx="3153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Я.А.Коменский, Д.Локк, И.Г.Песталоцци, К.Д.Ушинский </a:t>
            </a:r>
            <a:endParaRPr lang="ru-RU" sz="1600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602486" y="3221360"/>
            <a:ext cx="3124200" cy="102488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Оқу үдерісінің тұтастығын қамтамасыз ету үшін пәнаралық байланыстарды анықтаудың маңыздылығыоқытудың жүелілігі проблемасының бөлігі ретінде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2417230" y="5589732"/>
            <a:ext cx="30317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М.Н.Скаткин, Г.И.Шукин, В.В.Давыдов, П.Я.Гальперин, Д.Б.Эльконин, В.Н.Максимова, И.П.Павлов, Д.Б.Занков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232357" y="444242"/>
            <a:ext cx="3528392" cy="147258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Адамның өзін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өзі тануы және нені білгісі келгенін ұғынуы, әрбір ісіне қорытынды жасап, өкінбей өмір сүру үшін жасайтын ой әрекеті тұрғысынан қарастырылуы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933426" y="1916831"/>
            <a:ext cx="252028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3352800" y="944690"/>
            <a:ext cx="283096" cy="23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5450649" y="2276872"/>
            <a:ext cx="3217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Фараби, А.Яссауи, Ж.Баласағұн, Х.Дулати, М.Қашқари, А.Құнанбаев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7040266" y="4246240"/>
            <a:ext cx="252028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5088216" y="5916036"/>
            <a:ext cx="444208" cy="242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1580728" y="4246240"/>
            <a:ext cx="20997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187358" y="3035323"/>
            <a:ext cx="24034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Ж.Аймауытов, М.Мұқанов, Т.Тәжібаев, Ә.Алдамұратов, Қ.Жарықбаев, С.Қалиев, К.С.Жұмасова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737151" y="1930642"/>
            <a:ext cx="3124200" cy="98345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Отандық психологияда: оқыту барысында балалардың таным үдерістерін дамыту, ойлау үдерісін дамыту мәселелері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33128" y="2914093"/>
            <a:ext cx="212649" cy="312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3299251" y="3282842"/>
            <a:ext cx="17889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Б.А.Тұрғынбаева, К.Бозжанова, М.И.Махмутов, А.М.Нұрбекова, Ж.А.Жусупова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908720"/>
            <a:ext cx="3124200" cy="12192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Метапән, метапәндік тұрғыда оқыту  ұғымының педагогикада зерттелуі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634511" y="239623"/>
            <a:ext cx="7550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Метапәндік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тұрғыда оқытудың зерделенуі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203" name="Прямоугольник 16"/>
          <p:cNvSpPr>
            <a:spLocks noChangeArrowheads="1"/>
          </p:cNvSpPr>
          <p:nvPr/>
        </p:nvSpPr>
        <p:spPr bwMode="auto">
          <a:xfrm>
            <a:off x="228600" y="2743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28600" y="6629400"/>
            <a:ext cx="2590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70112" y="1057071"/>
            <a:ext cx="492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Ю.В.Громыко.,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А.А.Кузнецова., А.В.Хуторской., Н.В.Громыко., О.М.Корчажкин., С.В.Галян.,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А.Г.Асмолов., О.Лебедева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98849"/>
              </p:ext>
            </p:extLst>
          </p:nvPr>
        </p:nvGraphicFramePr>
        <p:xfrm>
          <a:off x="3697513" y="2127920"/>
          <a:ext cx="5142870" cy="37179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25003"/>
                <a:gridCol w="2917836"/>
                <a:gridCol w="1100031"/>
              </a:tblGrid>
              <a:tr h="13941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Ғалымдар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Зерттеу пәні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indent="20129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Қорғау жылы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13941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indent="20129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4182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Позднякова Е.П.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метапредметных компетенций у младших школьников посредством интерактивных технологий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5576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Храмцова</a:t>
                      </a: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</a:t>
                      </a:r>
                      <a:r>
                        <a:rPr lang="ru-RU" sz="1000" kern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метапредметного</a:t>
                      </a:r>
                      <a:r>
                        <a:rPr lang="ru-RU" sz="1000" kern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компонента содержания начального общего образования в условиях региона: на примере курса "</a:t>
                      </a:r>
                      <a:r>
                        <a:rPr lang="ru-RU" sz="1000" kern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Забайкаловедение</a:t>
                      </a:r>
                      <a:r>
                        <a:rPr lang="ru-RU" sz="1000" kern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41823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Дроздова </a:t>
                      </a: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О.Е.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Метапредметный подход к обучению русскому языку в разных предметных областях школьного образования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27882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Рагозина </a:t>
                      </a: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С.И.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азработка метапредметных заданий по теме «</a:t>
                      </a: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роби»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43401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Телеушин Т.А.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метапредметных образовательных результатов обучающихся начальной школы во внеурочной проектной деятельности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32551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Гормакова </a:t>
                      </a: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000" u="sng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Формирование </a:t>
                      </a:r>
                      <a:r>
                        <a:rPr lang="ru-RU" sz="10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метапредметных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умений младших школьников в исследовательской деятельности</a:t>
                      </a:r>
                      <a:endParaRPr lang="ru-RU" sz="1000" b="1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  <a:tr h="55765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Сизова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Е.В.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Педагогические особенности подготовки будущих учителей биологии к работе по формированию </a:t>
                      </a:r>
                      <a:r>
                        <a:rPr lang="ru-RU" sz="1000" u="sng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метапредметных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результатов обучающихся основной школы средствами смыслового чтения</a:t>
                      </a:r>
                      <a:endParaRPr lang="ru-RU" sz="1000" b="1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9" marR="61579" marT="0" marB="0"/>
                </a:tc>
              </a:tr>
            </a:tbl>
          </a:graphicData>
        </a:graphic>
      </p:graphicFrame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07504" y="2564904"/>
            <a:ext cx="3124200" cy="12192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етапәндік тұрғыда оқыту  мәселесінің психологияда зерттелуі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812" y="4149080"/>
            <a:ext cx="30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Е.Л.Головей, Л.Ф.Обухова, М.Аверина, Дж.Варгас, В.В.Давыдов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231704" y="1340768"/>
            <a:ext cx="438408" cy="316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24000" y="3784104"/>
            <a:ext cx="311696" cy="364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712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Пән: Бастауыш білім берудегі метапәндік тәсілдеме  Дәріс тақырыбы:   Метапәндік тұрғыдан оқыту мәселесінің қалыптасуы мен дамуы</vt:lpstr>
      <vt:lpstr>Дәріс жоспары:</vt:lpstr>
      <vt:lpstr>Тақырыпқа ену сұрақтары: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Бақылау сұрақтары:</vt:lpstr>
      <vt:lpstr>Қажетті әдебиеттер: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Пән: Бастауыш білім берудегі метапәндік тәсілдеме  Дәріс тақырыбы:  Бастауыш білім берудегі метапәндік тәсілдеме пәні</dc:title>
  <dc:creator>Жазира</dc:creator>
  <cp:lastModifiedBy>Жазира</cp:lastModifiedBy>
  <cp:revision>12</cp:revision>
  <dcterms:created xsi:type="dcterms:W3CDTF">2023-10-08T17:46:57Z</dcterms:created>
  <dcterms:modified xsi:type="dcterms:W3CDTF">2023-10-13T15:10:55Z</dcterms:modified>
</cp:coreProperties>
</file>